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edcf74de8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edcf74de8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edcf74de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edcf74de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edcf74de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edcf74de8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edcf74de8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edcf74de8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edcf74de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edcf74de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edcf74de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edcf74de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e53ef764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e53ef764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cbf7a3a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cbf7a3a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cbf7a3ab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cbf7a3ab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Needs more Eggs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e53ef764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e53ef764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e53ef764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e53ef764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e53ef764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e53ef764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eeccfb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eeccfb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e53ef764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e53ef764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e53ef764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e53ef764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e53ef764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e53ef764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d46c5477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d46c5477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edcf74de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edcf74de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Ellice, Kris, Jack, David and Cal</a:t>
            </a:r>
            <a:endParaRPr/>
          </a:p>
        </p:txBody>
      </p:sp>
      <p:pic>
        <p:nvPicPr>
          <p:cNvPr id="129" name="Google Shape;129;p13"/>
          <p:cNvPicPr preferRelativeResize="0"/>
          <p:nvPr/>
        </p:nvPicPr>
        <p:blipFill>
          <a:blip r:embed="rId3">
            <a:alphaModFix/>
          </a:blip>
          <a:stretch>
            <a:fillRect/>
          </a:stretch>
        </p:blipFill>
        <p:spPr>
          <a:xfrm>
            <a:off x="2312213" y="1710600"/>
            <a:ext cx="4454275" cy="1563950"/>
          </a:xfrm>
          <a:prstGeom prst="rect">
            <a:avLst/>
          </a:prstGeom>
          <a:noFill/>
          <a:ln>
            <a:noFill/>
          </a:ln>
        </p:spPr>
      </p:pic>
      <p:sp>
        <p:nvSpPr>
          <p:cNvPr id="130" name="Google Shape;130;p13"/>
          <p:cNvSpPr txBox="1"/>
          <p:nvPr/>
        </p:nvSpPr>
        <p:spPr>
          <a:xfrm>
            <a:off x="6583700" y="3012950"/>
            <a:ext cx="685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Calibri"/>
                <a:ea typeface="Calibri"/>
                <a:cs typeface="Calibri"/>
                <a:sym typeface="Calibri"/>
              </a:rPr>
              <a:t>sorry</a:t>
            </a:r>
            <a:endParaRPr sz="5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Composition</a:t>
            </a:r>
            <a:endParaRPr/>
          </a:p>
        </p:txBody>
      </p:sp>
      <p:pic>
        <p:nvPicPr>
          <p:cNvPr id="198" name="Google Shape;198;p22"/>
          <p:cNvPicPr preferRelativeResize="0"/>
          <p:nvPr/>
        </p:nvPicPr>
        <p:blipFill>
          <a:blip r:embed="rId3">
            <a:alphaModFix/>
          </a:blip>
          <a:stretch>
            <a:fillRect/>
          </a:stretch>
        </p:blipFill>
        <p:spPr>
          <a:xfrm>
            <a:off x="1245251" y="1664300"/>
            <a:ext cx="6653501" cy="279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FMOD Location Interaction</a:t>
            </a:r>
            <a:endParaRPr/>
          </a:p>
        </p:txBody>
      </p:sp>
      <p:pic>
        <p:nvPicPr>
          <p:cNvPr id="204" name="Google Shape;204;p23"/>
          <p:cNvPicPr preferRelativeResize="0"/>
          <p:nvPr/>
        </p:nvPicPr>
        <p:blipFill>
          <a:blip r:embed="rId3">
            <a:alphaModFix/>
          </a:blip>
          <a:stretch>
            <a:fillRect/>
          </a:stretch>
        </p:blipFill>
        <p:spPr>
          <a:xfrm>
            <a:off x="500900" y="1701350"/>
            <a:ext cx="4945423" cy="2960499"/>
          </a:xfrm>
          <a:prstGeom prst="rect">
            <a:avLst/>
          </a:prstGeom>
          <a:noFill/>
          <a:ln>
            <a:noFill/>
          </a:ln>
        </p:spPr>
      </p:pic>
      <p:pic>
        <p:nvPicPr>
          <p:cNvPr id="205" name="Google Shape;205;p23"/>
          <p:cNvPicPr preferRelativeResize="0"/>
          <p:nvPr/>
        </p:nvPicPr>
        <p:blipFill>
          <a:blip r:embed="rId4">
            <a:alphaModFix/>
          </a:blip>
          <a:stretch>
            <a:fillRect/>
          </a:stretch>
        </p:blipFill>
        <p:spPr>
          <a:xfrm>
            <a:off x="5729500" y="2267684"/>
            <a:ext cx="2899625" cy="1827849"/>
          </a:xfrm>
          <a:prstGeom prst="rect">
            <a:avLst/>
          </a:prstGeom>
          <a:noFill/>
          <a:ln>
            <a:noFill/>
          </a:ln>
        </p:spPr>
      </p:pic>
      <p:sp>
        <p:nvSpPr>
          <p:cNvPr id="206" name="Google Shape;206;p23"/>
          <p:cNvSpPr txBox="1"/>
          <p:nvPr/>
        </p:nvSpPr>
        <p:spPr>
          <a:xfrm>
            <a:off x="6300225" y="4095525"/>
            <a:ext cx="186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Calibri"/>
                <a:ea typeface="Calibri"/>
                <a:cs typeface="Calibri"/>
                <a:sym typeface="Calibri"/>
              </a:rPr>
              <a:t>Trigger Zones</a:t>
            </a:r>
            <a:endParaRPr i="1" sz="1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FMOD Location Interaction (Cont.)</a:t>
            </a:r>
            <a:endParaRPr/>
          </a:p>
        </p:txBody>
      </p:sp>
      <p:pic>
        <p:nvPicPr>
          <p:cNvPr id="212" name="Google Shape;212;p24"/>
          <p:cNvPicPr preferRelativeResize="0"/>
          <p:nvPr/>
        </p:nvPicPr>
        <p:blipFill>
          <a:blip r:embed="rId3">
            <a:alphaModFix/>
          </a:blip>
          <a:stretch>
            <a:fillRect/>
          </a:stretch>
        </p:blipFill>
        <p:spPr>
          <a:xfrm>
            <a:off x="1868763" y="1632575"/>
            <a:ext cx="5406474" cy="3038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FMOD Height Interaction</a:t>
            </a:r>
            <a:endParaRPr/>
          </a:p>
        </p:txBody>
      </p:sp>
      <p:pic>
        <p:nvPicPr>
          <p:cNvPr id="218" name="Google Shape;218;p25"/>
          <p:cNvPicPr preferRelativeResize="0"/>
          <p:nvPr/>
        </p:nvPicPr>
        <p:blipFill>
          <a:blip r:embed="rId3">
            <a:alphaModFix/>
          </a:blip>
          <a:stretch>
            <a:fillRect/>
          </a:stretch>
        </p:blipFill>
        <p:spPr>
          <a:xfrm>
            <a:off x="701050" y="1906875"/>
            <a:ext cx="2569275" cy="1083225"/>
          </a:xfrm>
          <a:prstGeom prst="rect">
            <a:avLst/>
          </a:prstGeom>
          <a:noFill/>
          <a:ln>
            <a:noFill/>
          </a:ln>
        </p:spPr>
      </p:pic>
      <p:pic>
        <p:nvPicPr>
          <p:cNvPr id="219" name="Google Shape;219;p25"/>
          <p:cNvPicPr preferRelativeResize="0"/>
          <p:nvPr/>
        </p:nvPicPr>
        <p:blipFill>
          <a:blip r:embed="rId4">
            <a:alphaModFix/>
          </a:blip>
          <a:stretch>
            <a:fillRect/>
          </a:stretch>
        </p:blipFill>
        <p:spPr>
          <a:xfrm>
            <a:off x="701050" y="3142500"/>
            <a:ext cx="2569274" cy="1089501"/>
          </a:xfrm>
          <a:prstGeom prst="rect">
            <a:avLst/>
          </a:prstGeom>
          <a:noFill/>
          <a:ln>
            <a:noFill/>
          </a:ln>
        </p:spPr>
      </p:pic>
      <p:pic>
        <p:nvPicPr>
          <p:cNvPr id="220" name="Google Shape;220;p25"/>
          <p:cNvPicPr preferRelativeResize="0"/>
          <p:nvPr/>
        </p:nvPicPr>
        <p:blipFill>
          <a:blip r:embed="rId5">
            <a:alphaModFix/>
          </a:blip>
          <a:stretch>
            <a:fillRect/>
          </a:stretch>
        </p:blipFill>
        <p:spPr>
          <a:xfrm>
            <a:off x="3404500" y="1970900"/>
            <a:ext cx="5351301" cy="2171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FMOD Health Interaction (Height)</a:t>
            </a:r>
            <a:endParaRPr/>
          </a:p>
        </p:txBody>
      </p:sp>
      <p:pic>
        <p:nvPicPr>
          <p:cNvPr id="226" name="Google Shape;226;p26"/>
          <p:cNvPicPr preferRelativeResize="0"/>
          <p:nvPr/>
        </p:nvPicPr>
        <p:blipFill>
          <a:blip r:embed="rId3">
            <a:alphaModFix/>
          </a:blip>
          <a:stretch>
            <a:fillRect/>
          </a:stretch>
        </p:blipFill>
        <p:spPr>
          <a:xfrm>
            <a:off x="3392425" y="1984275"/>
            <a:ext cx="5450225" cy="2137000"/>
          </a:xfrm>
          <a:prstGeom prst="rect">
            <a:avLst/>
          </a:prstGeom>
          <a:noFill/>
          <a:ln>
            <a:noFill/>
          </a:ln>
        </p:spPr>
      </p:pic>
      <p:pic>
        <p:nvPicPr>
          <p:cNvPr id="227" name="Google Shape;227;p26"/>
          <p:cNvPicPr preferRelativeResize="0"/>
          <p:nvPr/>
        </p:nvPicPr>
        <p:blipFill>
          <a:blip r:embed="rId4">
            <a:alphaModFix/>
          </a:blip>
          <a:stretch>
            <a:fillRect/>
          </a:stretch>
        </p:blipFill>
        <p:spPr>
          <a:xfrm>
            <a:off x="640075" y="1845655"/>
            <a:ext cx="2649475" cy="1117945"/>
          </a:xfrm>
          <a:prstGeom prst="rect">
            <a:avLst/>
          </a:prstGeom>
          <a:noFill/>
          <a:ln>
            <a:noFill/>
          </a:ln>
        </p:spPr>
      </p:pic>
      <p:pic>
        <p:nvPicPr>
          <p:cNvPr id="228" name="Google Shape;228;p26"/>
          <p:cNvPicPr preferRelativeResize="0"/>
          <p:nvPr/>
        </p:nvPicPr>
        <p:blipFill>
          <a:blip r:embed="rId5">
            <a:alphaModFix/>
          </a:blip>
          <a:stretch>
            <a:fillRect/>
          </a:stretch>
        </p:blipFill>
        <p:spPr>
          <a:xfrm>
            <a:off x="640075" y="3099125"/>
            <a:ext cx="2649475" cy="112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19150" y="845600"/>
            <a:ext cx="7758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FMOD Intensity Interaction (Speed)</a:t>
            </a:r>
            <a:endParaRPr/>
          </a:p>
        </p:txBody>
      </p:sp>
      <p:pic>
        <p:nvPicPr>
          <p:cNvPr id="234" name="Google Shape;234;p27"/>
          <p:cNvPicPr preferRelativeResize="0"/>
          <p:nvPr/>
        </p:nvPicPr>
        <p:blipFill>
          <a:blip r:embed="rId3">
            <a:alphaModFix/>
          </a:blip>
          <a:stretch>
            <a:fillRect/>
          </a:stretch>
        </p:blipFill>
        <p:spPr>
          <a:xfrm>
            <a:off x="1068138" y="1669150"/>
            <a:ext cx="7007713" cy="303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Mixing</a:t>
            </a:r>
            <a:endParaRPr/>
          </a:p>
        </p:txBody>
      </p:sp>
      <p:sp>
        <p:nvSpPr>
          <p:cNvPr id="240" name="Google Shape;240;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Mixing done in the </a:t>
            </a:r>
            <a:r>
              <a:rPr lang="en"/>
              <a:t>orchard</a:t>
            </a:r>
            <a:r>
              <a:rPr lang="en"/>
              <a:t> using Live update and grouping events.</a:t>
            </a:r>
            <a:endParaRPr/>
          </a:p>
          <a:p>
            <a:pPr indent="-311150" lvl="0" marL="457200" rtl="0" algn="l">
              <a:spcBef>
                <a:spcPts val="0"/>
              </a:spcBef>
              <a:spcAft>
                <a:spcPts val="0"/>
              </a:spcAft>
              <a:buSzPts val="1300"/>
              <a:buChar char="●"/>
            </a:pPr>
            <a:r>
              <a:rPr lang="en"/>
              <a:t>Adjustments made as needed.</a:t>
            </a:r>
            <a:endParaRPr/>
          </a:p>
          <a:p>
            <a:pPr indent="-311150" lvl="0" marL="457200" rtl="0" algn="l">
              <a:spcBef>
                <a:spcPts val="0"/>
              </a:spcBef>
              <a:spcAft>
                <a:spcPts val="0"/>
              </a:spcAft>
              <a:buSzPts val="1300"/>
              <a:buChar char="●"/>
            </a:pPr>
            <a:r>
              <a:rPr lang="en"/>
              <a:t>Events ranges tweeted to ensure that they can be heard.</a:t>
            </a:r>
            <a:endParaRPr/>
          </a:p>
        </p:txBody>
      </p:sp>
      <p:pic>
        <p:nvPicPr>
          <p:cNvPr id="241" name="Google Shape;241;p28"/>
          <p:cNvPicPr preferRelativeResize="0"/>
          <p:nvPr/>
        </p:nvPicPr>
        <p:blipFill rotWithShape="1">
          <a:blip r:embed="rId3">
            <a:alphaModFix/>
          </a:blip>
          <a:srcRect b="7252" l="15966" r="0" t="7123"/>
          <a:stretch/>
        </p:blipFill>
        <p:spPr>
          <a:xfrm>
            <a:off x="819150" y="2948375"/>
            <a:ext cx="2666227" cy="1528149"/>
          </a:xfrm>
          <a:prstGeom prst="rect">
            <a:avLst/>
          </a:prstGeom>
          <a:noFill/>
          <a:ln>
            <a:noFill/>
          </a:ln>
        </p:spPr>
      </p:pic>
      <p:pic>
        <p:nvPicPr>
          <p:cNvPr id="242" name="Google Shape;242;p28"/>
          <p:cNvPicPr preferRelativeResize="0"/>
          <p:nvPr/>
        </p:nvPicPr>
        <p:blipFill rotWithShape="1">
          <a:blip r:embed="rId4">
            <a:alphaModFix/>
          </a:blip>
          <a:srcRect b="58844" l="0" r="84811" t="2981"/>
          <a:stretch/>
        </p:blipFill>
        <p:spPr>
          <a:xfrm>
            <a:off x="3920850" y="2948375"/>
            <a:ext cx="1080912" cy="1528149"/>
          </a:xfrm>
          <a:prstGeom prst="rect">
            <a:avLst/>
          </a:prstGeom>
          <a:noFill/>
          <a:ln>
            <a:noFill/>
          </a:ln>
        </p:spPr>
      </p:pic>
      <p:pic>
        <p:nvPicPr>
          <p:cNvPr id="243" name="Google Shape;243;p28"/>
          <p:cNvPicPr preferRelativeResize="0"/>
          <p:nvPr/>
        </p:nvPicPr>
        <p:blipFill rotWithShape="1">
          <a:blip r:embed="rId5">
            <a:alphaModFix/>
          </a:blip>
          <a:srcRect b="4452" l="0" r="0" t="4489"/>
          <a:stretch/>
        </p:blipFill>
        <p:spPr>
          <a:xfrm>
            <a:off x="5341475" y="2948375"/>
            <a:ext cx="2983373" cy="1528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97500" y="231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249" name="Google Shape;249;p29"/>
          <p:cNvPicPr preferRelativeResize="0"/>
          <p:nvPr/>
        </p:nvPicPr>
        <p:blipFill>
          <a:blip r:embed="rId3">
            <a:alphaModFix/>
          </a:blip>
          <a:stretch>
            <a:fillRect/>
          </a:stretch>
        </p:blipFill>
        <p:spPr>
          <a:xfrm>
            <a:off x="1020283" y="3529998"/>
            <a:ext cx="4343248" cy="895629"/>
          </a:xfrm>
          <a:prstGeom prst="rect">
            <a:avLst/>
          </a:prstGeom>
          <a:noFill/>
          <a:ln>
            <a:noFill/>
          </a:ln>
        </p:spPr>
      </p:pic>
      <p:pic>
        <p:nvPicPr>
          <p:cNvPr id="250" name="Google Shape;250;p29"/>
          <p:cNvPicPr preferRelativeResize="0"/>
          <p:nvPr/>
        </p:nvPicPr>
        <p:blipFill>
          <a:blip r:embed="rId4">
            <a:alphaModFix/>
          </a:blip>
          <a:stretch>
            <a:fillRect/>
          </a:stretch>
        </p:blipFill>
        <p:spPr>
          <a:xfrm>
            <a:off x="5363533" y="838377"/>
            <a:ext cx="3568655" cy="2639734"/>
          </a:xfrm>
          <a:prstGeom prst="rect">
            <a:avLst/>
          </a:prstGeom>
          <a:noFill/>
          <a:ln>
            <a:noFill/>
          </a:ln>
        </p:spPr>
      </p:pic>
      <p:pic>
        <p:nvPicPr>
          <p:cNvPr id="251" name="Google Shape;251;p29"/>
          <p:cNvPicPr preferRelativeResize="0"/>
          <p:nvPr/>
        </p:nvPicPr>
        <p:blipFill>
          <a:blip r:embed="rId5">
            <a:alphaModFix/>
          </a:blip>
          <a:stretch>
            <a:fillRect/>
          </a:stretch>
        </p:blipFill>
        <p:spPr>
          <a:xfrm>
            <a:off x="5363530" y="3478111"/>
            <a:ext cx="3568654" cy="847756"/>
          </a:xfrm>
          <a:prstGeom prst="rect">
            <a:avLst/>
          </a:prstGeom>
          <a:noFill/>
          <a:ln>
            <a:noFill/>
          </a:ln>
        </p:spPr>
      </p:pic>
      <p:pic>
        <p:nvPicPr>
          <p:cNvPr id="252" name="Google Shape;252;p29"/>
          <p:cNvPicPr preferRelativeResize="0"/>
          <p:nvPr/>
        </p:nvPicPr>
        <p:blipFill>
          <a:blip r:embed="rId6">
            <a:alphaModFix/>
          </a:blip>
          <a:stretch>
            <a:fillRect/>
          </a:stretch>
        </p:blipFill>
        <p:spPr>
          <a:xfrm>
            <a:off x="2292426" y="838389"/>
            <a:ext cx="3071113" cy="2691609"/>
          </a:xfrm>
          <a:prstGeom prst="rect">
            <a:avLst/>
          </a:prstGeom>
          <a:noFill/>
          <a:ln>
            <a:noFill/>
          </a:ln>
        </p:spPr>
      </p:pic>
      <p:pic>
        <p:nvPicPr>
          <p:cNvPr id="253" name="Google Shape;253;p29"/>
          <p:cNvPicPr preferRelativeResize="0"/>
          <p:nvPr/>
        </p:nvPicPr>
        <p:blipFill>
          <a:blip r:embed="rId7">
            <a:alphaModFix/>
          </a:blip>
          <a:stretch>
            <a:fillRect/>
          </a:stretch>
        </p:blipFill>
        <p:spPr>
          <a:xfrm>
            <a:off x="211812" y="838389"/>
            <a:ext cx="2080614" cy="26916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0"/>
          <p:cNvPicPr preferRelativeResize="0"/>
          <p:nvPr/>
        </p:nvPicPr>
        <p:blipFill>
          <a:blip r:embed="rId3">
            <a:alphaModFix/>
          </a:blip>
          <a:stretch>
            <a:fillRect/>
          </a:stretch>
        </p:blipFill>
        <p:spPr>
          <a:xfrm>
            <a:off x="660200" y="260088"/>
            <a:ext cx="4211001" cy="2675075"/>
          </a:xfrm>
          <a:prstGeom prst="rect">
            <a:avLst/>
          </a:prstGeom>
          <a:noFill/>
          <a:ln>
            <a:noFill/>
          </a:ln>
        </p:spPr>
      </p:pic>
      <p:pic>
        <p:nvPicPr>
          <p:cNvPr id="259" name="Google Shape;259;p30"/>
          <p:cNvPicPr preferRelativeResize="0"/>
          <p:nvPr/>
        </p:nvPicPr>
        <p:blipFill>
          <a:blip r:embed="rId4">
            <a:alphaModFix/>
          </a:blip>
          <a:stretch>
            <a:fillRect/>
          </a:stretch>
        </p:blipFill>
        <p:spPr>
          <a:xfrm>
            <a:off x="660201" y="2935163"/>
            <a:ext cx="3452974" cy="1948247"/>
          </a:xfrm>
          <a:prstGeom prst="rect">
            <a:avLst/>
          </a:prstGeom>
          <a:noFill/>
          <a:ln>
            <a:noFill/>
          </a:ln>
        </p:spPr>
      </p:pic>
      <p:pic>
        <p:nvPicPr>
          <p:cNvPr id="260" name="Google Shape;260;p30"/>
          <p:cNvPicPr preferRelativeResize="0"/>
          <p:nvPr/>
        </p:nvPicPr>
        <p:blipFill>
          <a:blip r:embed="rId5">
            <a:alphaModFix/>
          </a:blip>
          <a:stretch>
            <a:fillRect/>
          </a:stretch>
        </p:blipFill>
        <p:spPr>
          <a:xfrm>
            <a:off x="4113175" y="2935163"/>
            <a:ext cx="4370625" cy="1491061"/>
          </a:xfrm>
          <a:prstGeom prst="rect">
            <a:avLst/>
          </a:prstGeom>
          <a:noFill/>
          <a:ln>
            <a:noFill/>
          </a:ln>
        </p:spPr>
      </p:pic>
      <p:pic>
        <p:nvPicPr>
          <p:cNvPr id="261" name="Google Shape;261;p30"/>
          <p:cNvPicPr preferRelativeResize="0"/>
          <p:nvPr/>
        </p:nvPicPr>
        <p:blipFill>
          <a:blip r:embed="rId6">
            <a:alphaModFix/>
          </a:blip>
          <a:stretch>
            <a:fillRect/>
          </a:stretch>
        </p:blipFill>
        <p:spPr>
          <a:xfrm>
            <a:off x="4871200" y="260087"/>
            <a:ext cx="3612600" cy="267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Not every sound could be added due to time.</a:t>
            </a:r>
            <a:endParaRPr sz="1400"/>
          </a:p>
          <a:p>
            <a:pPr indent="-317500" lvl="0" marL="457200" rtl="0" algn="l">
              <a:spcBef>
                <a:spcPts val="0"/>
              </a:spcBef>
              <a:spcAft>
                <a:spcPts val="0"/>
              </a:spcAft>
              <a:buSzPts val="1400"/>
              <a:buChar char="●"/>
            </a:pPr>
            <a:r>
              <a:rPr lang="en" sz="1400"/>
              <a:t>Riadh Lastname as the Dragon, Little Boy, Michael Gira, brummie sales person, Dr Nic, and a questionable accent.</a:t>
            </a:r>
            <a:endParaRPr b="1" sz="1400">
              <a:solidFill>
                <a:srgbClr val="050505"/>
              </a:solidFill>
              <a:highlight>
                <a:srgbClr val="FFFFFF"/>
              </a:highlight>
              <a:latin typeface="Arial"/>
              <a:ea typeface="Arial"/>
              <a:cs typeface="Arial"/>
              <a:sym typeface="Arial"/>
            </a:endParaRPr>
          </a:p>
          <a:p>
            <a:pPr indent="-317500" lvl="0" marL="457200" rtl="0" algn="l">
              <a:spcBef>
                <a:spcPts val="0"/>
              </a:spcBef>
              <a:spcAft>
                <a:spcPts val="0"/>
              </a:spcAft>
              <a:buSzPts val="1400"/>
              <a:buChar char="●"/>
            </a:pPr>
            <a:r>
              <a:rPr lang="en" sz="1400"/>
              <a:t>Conor Yarrington</a:t>
            </a:r>
            <a:r>
              <a:rPr lang="en" sz="1400"/>
              <a:t> as the Turnip Lady.</a:t>
            </a:r>
            <a:endParaRPr sz="1400"/>
          </a:p>
          <a:p>
            <a:pPr indent="-317500" lvl="0" marL="457200" rtl="0" algn="l">
              <a:spcBef>
                <a:spcPts val="0"/>
              </a:spcBef>
              <a:spcAft>
                <a:spcPts val="0"/>
              </a:spcAft>
              <a:buSzPts val="1400"/>
              <a:buChar char="●"/>
            </a:pPr>
            <a:r>
              <a:rPr lang="en" sz="1400"/>
              <a:t>Ellice’s harddrive of unused audio.</a:t>
            </a:r>
            <a:endParaRPr sz="1400"/>
          </a:p>
          <a:p>
            <a:pPr indent="-317500" lvl="0" marL="457200" rtl="0" algn="l">
              <a:spcBef>
                <a:spcPts val="0"/>
              </a:spcBef>
              <a:spcAft>
                <a:spcPts val="0"/>
              </a:spcAft>
              <a:buSzPts val="1400"/>
              <a:buChar char="●"/>
            </a:pPr>
            <a:r>
              <a:rPr lang="en" sz="1400"/>
              <a:t>Kris’s harddrive of unused audio.</a:t>
            </a:r>
            <a:endParaRPr sz="1400"/>
          </a:p>
          <a:p>
            <a:pPr indent="-317500" lvl="0" marL="457200" rtl="0" algn="l">
              <a:spcBef>
                <a:spcPts val="0"/>
              </a:spcBef>
              <a:spcAft>
                <a:spcPts val="0"/>
              </a:spcAft>
              <a:buSzPts val="1400"/>
              <a:buChar char="●"/>
            </a:pPr>
            <a:r>
              <a:rPr lang="en" sz="1400"/>
              <a:t>David’s </a:t>
            </a:r>
            <a:r>
              <a:rPr lang="en" sz="1400"/>
              <a:t>harddrive of unused audio.</a:t>
            </a:r>
            <a:endParaRPr sz="1400"/>
          </a:p>
          <a:p>
            <a:pPr indent="-317500" lvl="0" marL="457200" rtl="0" algn="l">
              <a:spcBef>
                <a:spcPts val="0"/>
              </a:spcBef>
              <a:spcAft>
                <a:spcPts val="0"/>
              </a:spcAft>
              <a:buSzPts val="1400"/>
              <a:buChar char="●"/>
            </a:pPr>
            <a:r>
              <a:rPr lang="en" sz="1400"/>
              <a:t>Weapons such as: </a:t>
            </a:r>
            <a:r>
              <a:rPr lang="en"/>
              <a:t>Bow and Arrow, War Hammer, Bombs, Swords</a:t>
            </a:r>
            <a:r>
              <a:rPr lang="en" sz="1400"/>
              <a:t> for NPC.</a:t>
            </a:r>
            <a:endParaRPr sz="1400"/>
          </a:p>
          <a:p>
            <a:pPr indent="0" lvl="0" marL="0" rtl="0" algn="l">
              <a:spcBef>
                <a:spcPts val="1200"/>
              </a:spcBef>
              <a:spcAft>
                <a:spcPts val="1200"/>
              </a:spcAft>
              <a:buNone/>
            </a:pPr>
            <a:r>
              <a:t/>
            </a:r>
            <a:endParaRPr sz="1400"/>
          </a:p>
        </p:txBody>
      </p:sp>
      <p:sp>
        <p:nvSpPr>
          <p:cNvPr id="267" name="Google Shape;267;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Honorable</a:t>
            </a:r>
            <a:r>
              <a:rPr lang="en"/>
              <a:t> Mentions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Breakdown of work</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Cal- Game Developer and Audio Implementation</a:t>
            </a:r>
            <a:endParaRPr sz="1500"/>
          </a:p>
          <a:p>
            <a:pPr indent="-323850" lvl="0" marL="457200" rtl="0" algn="l">
              <a:spcBef>
                <a:spcPts val="0"/>
              </a:spcBef>
              <a:spcAft>
                <a:spcPts val="0"/>
              </a:spcAft>
              <a:buSzPts val="1500"/>
              <a:buChar char="●"/>
            </a:pPr>
            <a:r>
              <a:rPr lang="en" sz="1500"/>
              <a:t>David - Sound Designer </a:t>
            </a:r>
            <a:endParaRPr sz="1500"/>
          </a:p>
          <a:p>
            <a:pPr indent="-323850" lvl="0" marL="457200" rtl="0" algn="l">
              <a:spcBef>
                <a:spcPts val="0"/>
              </a:spcBef>
              <a:spcAft>
                <a:spcPts val="0"/>
              </a:spcAft>
              <a:buSzPts val="1500"/>
              <a:buChar char="●"/>
            </a:pPr>
            <a:r>
              <a:rPr lang="en" sz="1500"/>
              <a:t>Ellice - Sound Designer</a:t>
            </a:r>
            <a:endParaRPr sz="1500"/>
          </a:p>
          <a:p>
            <a:pPr indent="-323850" lvl="0" marL="457200" rtl="0" algn="l">
              <a:spcBef>
                <a:spcPts val="0"/>
              </a:spcBef>
              <a:spcAft>
                <a:spcPts val="0"/>
              </a:spcAft>
              <a:buSzPts val="1500"/>
              <a:buChar char="●"/>
            </a:pPr>
            <a:r>
              <a:rPr lang="en" sz="1500"/>
              <a:t>Jack - Composer</a:t>
            </a:r>
            <a:endParaRPr sz="1500"/>
          </a:p>
          <a:p>
            <a:pPr indent="-323850" lvl="0" marL="457200" rtl="0" algn="l">
              <a:spcBef>
                <a:spcPts val="0"/>
              </a:spcBef>
              <a:spcAft>
                <a:spcPts val="0"/>
              </a:spcAft>
              <a:buSzPts val="1500"/>
              <a:buChar char="●"/>
            </a:pPr>
            <a:r>
              <a:rPr lang="en" sz="1500"/>
              <a:t>Kristian - Project Manager,  Sound Design and Audio Implementation.</a:t>
            </a:r>
            <a:endParaRPr sz="1500"/>
          </a:p>
          <a:p>
            <a:pPr indent="0" lvl="0" marL="0" rtl="0" algn="l">
              <a:spcBef>
                <a:spcPts val="1200"/>
              </a:spcBef>
              <a:spcAft>
                <a:spcPts val="12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Development Process</a:t>
            </a:r>
            <a:endParaRPr/>
          </a:p>
        </p:txBody>
      </p:sp>
      <p:sp>
        <p:nvSpPr>
          <p:cNvPr id="142" name="Google Shape;142;p15"/>
          <p:cNvSpPr txBox="1"/>
          <p:nvPr>
            <p:ph idx="1" type="body"/>
          </p:nvPr>
        </p:nvSpPr>
        <p:spPr>
          <a:xfrm>
            <a:off x="819150" y="1990725"/>
            <a:ext cx="51792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400"/>
              <a:t>The game created for this project was d</a:t>
            </a:r>
            <a:r>
              <a:rPr lang="en" sz="1400"/>
              <a:t>ragon simulator, an open world sandbox game made in unity. Playing as a dragon burning down villages.</a:t>
            </a:r>
            <a:endParaRPr sz="1400"/>
          </a:p>
          <a:p>
            <a:pPr indent="0" lvl="0" marL="0" rtl="0" algn="l">
              <a:spcBef>
                <a:spcPts val="1200"/>
              </a:spcBef>
              <a:spcAft>
                <a:spcPts val="0"/>
              </a:spcAft>
              <a:buNone/>
            </a:pPr>
            <a:r>
              <a:rPr lang="en" sz="1400"/>
              <a:t>Unfortunately, time constraints and game scope was too wide in development. Which has reduced game mechanics to focus on audio interactions.</a:t>
            </a:r>
            <a:endParaRPr sz="1400"/>
          </a:p>
          <a:p>
            <a:pPr indent="0" lvl="0" marL="0" rtl="0" algn="l">
              <a:spcBef>
                <a:spcPts val="1200"/>
              </a:spcBef>
              <a:spcAft>
                <a:spcPts val="0"/>
              </a:spcAft>
              <a:buNone/>
            </a:pPr>
            <a:r>
              <a:rPr lang="en" sz="1400"/>
              <a:t>This was done by keeping in the main aspects of the game of the interaction with the environment, player controls and movement and the the npcs within the game that have been reduced down from small army of villagers with different weapons to archers.</a:t>
            </a:r>
            <a:endParaRPr sz="1400"/>
          </a:p>
          <a:p>
            <a:pPr indent="0" lvl="0" marL="0" rtl="0" algn="l">
              <a:spcBef>
                <a:spcPts val="1200"/>
              </a:spcBef>
              <a:spcAft>
                <a:spcPts val="1200"/>
              </a:spcAft>
              <a:buNone/>
            </a:pPr>
            <a:r>
              <a:rPr lang="en" sz="1400"/>
              <a:t>The game has been created within unity due to past knowledge with the game engine and the compatibility with Fmod studios.</a:t>
            </a:r>
            <a:endParaRPr sz="1400"/>
          </a:p>
        </p:txBody>
      </p:sp>
      <p:pic>
        <p:nvPicPr>
          <p:cNvPr id="143" name="Google Shape;143;p15"/>
          <p:cNvPicPr preferRelativeResize="0"/>
          <p:nvPr/>
        </p:nvPicPr>
        <p:blipFill>
          <a:blip r:embed="rId3">
            <a:alphaModFix/>
          </a:blip>
          <a:stretch>
            <a:fillRect/>
          </a:stretch>
        </p:blipFill>
        <p:spPr>
          <a:xfrm>
            <a:off x="5998450" y="619687"/>
            <a:ext cx="2867824" cy="2064824"/>
          </a:xfrm>
          <a:prstGeom prst="rect">
            <a:avLst/>
          </a:prstGeom>
          <a:noFill/>
          <a:ln>
            <a:noFill/>
          </a:ln>
        </p:spPr>
      </p:pic>
      <p:pic>
        <p:nvPicPr>
          <p:cNvPr id="144" name="Google Shape;144;p15"/>
          <p:cNvPicPr preferRelativeResize="0"/>
          <p:nvPr/>
        </p:nvPicPr>
        <p:blipFill>
          <a:blip r:embed="rId4">
            <a:alphaModFix/>
          </a:blip>
          <a:stretch>
            <a:fillRect/>
          </a:stretch>
        </p:blipFill>
        <p:spPr>
          <a:xfrm>
            <a:off x="5998467" y="2684500"/>
            <a:ext cx="2867807" cy="2064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Menu Sound and Implementation</a:t>
            </a:r>
            <a:endParaRPr/>
          </a:p>
        </p:txBody>
      </p:sp>
      <p:sp>
        <p:nvSpPr>
          <p:cNvPr id="150" name="Google Shape;150;p16"/>
          <p:cNvSpPr txBox="1"/>
          <p:nvPr>
            <p:ph idx="1" type="body"/>
          </p:nvPr>
        </p:nvSpPr>
        <p:spPr>
          <a:xfrm>
            <a:off x="517375" y="2036450"/>
            <a:ext cx="5901600" cy="24480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Char char="●"/>
            </a:pPr>
            <a:r>
              <a:rPr lang="en" sz="1400"/>
              <a:t>Three 2D fmod events</a:t>
            </a:r>
            <a:endParaRPr sz="1400"/>
          </a:p>
          <a:p>
            <a:pPr indent="-317500" lvl="0" marL="457200" rtl="0" algn="just">
              <a:spcBef>
                <a:spcPts val="0"/>
              </a:spcBef>
              <a:spcAft>
                <a:spcPts val="0"/>
              </a:spcAft>
              <a:buSzPts val="1400"/>
              <a:buChar char="●"/>
            </a:pPr>
            <a:r>
              <a:rPr lang="en" sz="1400"/>
              <a:t>Hover, Click, and a failure sound for the options page (No options page).</a:t>
            </a:r>
            <a:endParaRPr sz="1400"/>
          </a:p>
          <a:p>
            <a:pPr indent="-317500" lvl="0" marL="457200" rtl="0" algn="just">
              <a:spcBef>
                <a:spcPts val="0"/>
              </a:spcBef>
              <a:spcAft>
                <a:spcPts val="0"/>
              </a:spcAft>
              <a:buSzPts val="1400"/>
              <a:buChar char="●"/>
            </a:pPr>
            <a:r>
              <a:rPr lang="en" sz="1400"/>
              <a:t>Hover and Click are just synthesised Ableton.</a:t>
            </a:r>
            <a:endParaRPr sz="1400"/>
          </a:p>
          <a:p>
            <a:pPr indent="-317500" lvl="1" marL="914400" rtl="0" algn="just">
              <a:spcBef>
                <a:spcPts val="0"/>
              </a:spcBef>
              <a:spcAft>
                <a:spcPts val="0"/>
              </a:spcAft>
              <a:buSzPts val="1400"/>
              <a:buChar char="○"/>
            </a:pPr>
            <a:r>
              <a:rPr lang="en" sz="1400"/>
              <a:t>Using Randomisation of volume and Pitch in fmod.</a:t>
            </a:r>
            <a:endParaRPr sz="1400"/>
          </a:p>
          <a:p>
            <a:pPr indent="-317500" lvl="1" marL="914400" rtl="0" algn="just">
              <a:spcBef>
                <a:spcPts val="0"/>
              </a:spcBef>
              <a:spcAft>
                <a:spcPts val="0"/>
              </a:spcAft>
              <a:buSzPts val="1400"/>
              <a:buChar char="○"/>
            </a:pPr>
            <a:r>
              <a:rPr lang="en" sz="1400"/>
              <a:t>Effects processes for comedic effect.</a:t>
            </a:r>
            <a:endParaRPr sz="1400"/>
          </a:p>
          <a:p>
            <a:pPr indent="-317500" lvl="0" marL="457200" rtl="0" algn="just">
              <a:spcBef>
                <a:spcPts val="0"/>
              </a:spcBef>
              <a:spcAft>
                <a:spcPts val="0"/>
              </a:spcAft>
              <a:buSzPts val="1400"/>
              <a:buChar char="●"/>
            </a:pPr>
            <a:r>
              <a:rPr lang="en" sz="1400"/>
              <a:t>The failure sound is a text to speech engine saying </a:t>
            </a:r>
            <a:r>
              <a:rPr lang="en" sz="1400"/>
              <a:t>“Negazione”.</a:t>
            </a:r>
            <a:endParaRPr sz="1400"/>
          </a:p>
          <a:p>
            <a:pPr indent="-317500" lvl="1" marL="914400" rtl="0" algn="just">
              <a:spcBef>
                <a:spcPts val="0"/>
              </a:spcBef>
              <a:spcAft>
                <a:spcPts val="0"/>
              </a:spcAft>
              <a:buSzPts val="1400"/>
              <a:buChar char="○"/>
            </a:pPr>
            <a:r>
              <a:rPr lang="en" sz="1400"/>
              <a:t>Using a Flanger to impart a similar comedic tone.</a:t>
            </a:r>
            <a:endParaRPr sz="1400"/>
          </a:p>
        </p:txBody>
      </p:sp>
      <p:pic>
        <p:nvPicPr>
          <p:cNvPr id="151" name="Google Shape;151;p16"/>
          <p:cNvPicPr preferRelativeResize="0"/>
          <p:nvPr/>
        </p:nvPicPr>
        <p:blipFill>
          <a:blip r:embed="rId3">
            <a:alphaModFix/>
          </a:blip>
          <a:stretch>
            <a:fillRect/>
          </a:stretch>
        </p:blipFill>
        <p:spPr>
          <a:xfrm>
            <a:off x="6236200" y="2686475"/>
            <a:ext cx="2563249" cy="161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58560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 Sonification and Implementation</a:t>
            </a:r>
            <a:endParaRPr/>
          </a:p>
        </p:txBody>
      </p:sp>
      <p:sp>
        <p:nvSpPr>
          <p:cNvPr id="157" name="Google Shape;157;p17"/>
          <p:cNvSpPr txBox="1"/>
          <p:nvPr>
            <p:ph idx="1" type="body"/>
          </p:nvPr>
        </p:nvSpPr>
        <p:spPr>
          <a:xfrm>
            <a:off x="819150" y="1981575"/>
            <a:ext cx="5782800" cy="2448000"/>
          </a:xfrm>
          <a:prstGeom prst="rect">
            <a:avLst/>
          </a:prstGeom>
        </p:spPr>
        <p:txBody>
          <a:bodyPr anchorCtr="0" anchor="t" bIns="91425" lIns="91425" spcFirstLastPara="1" rIns="91425" wrap="square" tIns="91425">
            <a:noAutofit/>
          </a:bodyPr>
          <a:lstStyle/>
          <a:p>
            <a:pPr indent="-318135" lvl="0" marL="457200" rtl="0" algn="l">
              <a:lnSpc>
                <a:spcPct val="105000"/>
              </a:lnSpc>
              <a:spcBef>
                <a:spcPts val="0"/>
              </a:spcBef>
              <a:spcAft>
                <a:spcPts val="0"/>
              </a:spcAft>
              <a:buSzPts val="1410"/>
              <a:buChar char="●"/>
            </a:pPr>
            <a:r>
              <a:rPr lang="en" sz="1410"/>
              <a:t>Sounds linked to animation of dragon:</a:t>
            </a:r>
            <a:endParaRPr sz="1410"/>
          </a:p>
          <a:p>
            <a:pPr indent="-318135" lvl="1" marL="914400" rtl="0" algn="l">
              <a:lnSpc>
                <a:spcPct val="105000"/>
              </a:lnSpc>
              <a:spcBef>
                <a:spcPts val="0"/>
              </a:spcBef>
              <a:spcAft>
                <a:spcPts val="0"/>
              </a:spcAft>
              <a:buSzPts val="1410"/>
              <a:buChar char="○"/>
            </a:pPr>
            <a:r>
              <a:rPr lang="en" sz="1410"/>
              <a:t>Walking (Different sounds per surface)</a:t>
            </a:r>
            <a:endParaRPr sz="1410"/>
          </a:p>
          <a:p>
            <a:pPr indent="-318135" lvl="1" marL="914400" rtl="0" algn="l">
              <a:lnSpc>
                <a:spcPct val="105000"/>
              </a:lnSpc>
              <a:spcBef>
                <a:spcPts val="0"/>
              </a:spcBef>
              <a:spcAft>
                <a:spcPts val="0"/>
              </a:spcAft>
              <a:buSzPts val="1410"/>
              <a:buChar char="○"/>
            </a:pPr>
            <a:r>
              <a:rPr lang="en" sz="1410"/>
              <a:t>Fire</a:t>
            </a:r>
            <a:endParaRPr sz="1410"/>
          </a:p>
          <a:p>
            <a:pPr indent="-318135" lvl="1" marL="914400" rtl="0" algn="l">
              <a:lnSpc>
                <a:spcPct val="105000"/>
              </a:lnSpc>
              <a:spcBef>
                <a:spcPts val="0"/>
              </a:spcBef>
              <a:spcAft>
                <a:spcPts val="0"/>
              </a:spcAft>
              <a:buSzPts val="1410"/>
              <a:buChar char="○"/>
            </a:pPr>
            <a:r>
              <a:rPr lang="en" sz="1410"/>
              <a:t>Wings with up and down being different sounds.</a:t>
            </a:r>
            <a:endParaRPr sz="1410"/>
          </a:p>
          <a:p>
            <a:pPr indent="-318135" lvl="0" marL="457200" rtl="0" algn="l">
              <a:lnSpc>
                <a:spcPct val="105000"/>
              </a:lnSpc>
              <a:spcBef>
                <a:spcPts val="0"/>
              </a:spcBef>
              <a:spcAft>
                <a:spcPts val="0"/>
              </a:spcAft>
              <a:buSzPts val="1410"/>
              <a:buChar char="●"/>
            </a:pPr>
            <a:r>
              <a:rPr lang="en" sz="1410"/>
              <a:t>Collisions</a:t>
            </a:r>
            <a:r>
              <a:rPr lang="en" sz="1410"/>
              <a:t> with objects in the e</a:t>
            </a:r>
            <a:r>
              <a:rPr lang="en" sz="1410"/>
              <a:t>nvironment</a:t>
            </a:r>
            <a:r>
              <a:rPr lang="en" sz="1410"/>
              <a:t> use layers to trigger different sounds in the game.</a:t>
            </a:r>
            <a:endParaRPr sz="1410"/>
          </a:p>
          <a:p>
            <a:pPr indent="-318135" lvl="0" marL="457200" rtl="0" algn="l">
              <a:lnSpc>
                <a:spcPct val="105000"/>
              </a:lnSpc>
              <a:spcBef>
                <a:spcPts val="0"/>
              </a:spcBef>
              <a:spcAft>
                <a:spcPts val="0"/>
              </a:spcAft>
              <a:buSzPts val="1410"/>
              <a:buChar char="●"/>
            </a:pPr>
            <a:r>
              <a:rPr lang="en" sz="1410"/>
              <a:t>Dragon dialogue uses a cooldown timer for different lines with the height variable changing the dialogue because of altitude sickness.</a:t>
            </a:r>
            <a:endParaRPr sz="1410"/>
          </a:p>
          <a:p>
            <a:pPr indent="-318135" lvl="0" marL="457200" rtl="0" algn="l">
              <a:lnSpc>
                <a:spcPct val="105000"/>
              </a:lnSpc>
              <a:spcBef>
                <a:spcPts val="0"/>
              </a:spcBef>
              <a:spcAft>
                <a:spcPts val="0"/>
              </a:spcAft>
              <a:buSzPts val="1410"/>
              <a:buChar char="●"/>
            </a:pPr>
            <a:r>
              <a:rPr lang="en" sz="1410"/>
              <a:t>Global parameters sent through are Dragon Speed and Height.</a:t>
            </a:r>
            <a:endParaRPr sz="1410"/>
          </a:p>
          <a:p>
            <a:pPr indent="-318135" lvl="0" marL="457200" rtl="0" algn="l">
              <a:lnSpc>
                <a:spcPct val="105000"/>
              </a:lnSpc>
              <a:spcBef>
                <a:spcPts val="0"/>
              </a:spcBef>
              <a:spcAft>
                <a:spcPts val="0"/>
              </a:spcAft>
              <a:buSzPts val="1410"/>
              <a:buChar char="●"/>
            </a:pPr>
            <a:r>
              <a:rPr lang="en" sz="1410"/>
              <a:t>Issues with landing so no footsteps.</a:t>
            </a:r>
            <a:endParaRPr sz="1410"/>
          </a:p>
        </p:txBody>
      </p:sp>
      <p:pic>
        <p:nvPicPr>
          <p:cNvPr id="158" name="Google Shape;158;p17"/>
          <p:cNvPicPr preferRelativeResize="0"/>
          <p:nvPr/>
        </p:nvPicPr>
        <p:blipFill>
          <a:blip r:embed="rId3">
            <a:alphaModFix/>
          </a:blip>
          <a:stretch>
            <a:fillRect/>
          </a:stretch>
        </p:blipFill>
        <p:spPr>
          <a:xfrm>
            <a:off x="6601950" y="3500297"/>
            <a:ext cx="2291850" cy="1379204"/>
          </a:xfrm>
          <a:prstGeom prst="rect">
            <a:avLst/>
          </a:prstGeom>
          <a:noFill/>
          <a:ln>
            <a:noFill/>
          </a:ln>
        </p:spPr>
      </p:pic>
      <p:pic>
        <p:nvPicPr>
          <p:cNvPr id="159" name="Google Shape;159;p17"/>
          <p:cNvPicPr preferRelativeResize="0"/>
          <p:nvPr/>
        </p:nvPicPr>
        <p:blipFill>
          <a:blip r:embed="rId4">
            <a:alphaModFix/>
          </a:blip>
          <a:stretch>
            <a:fillRect/>
          </a:stretch>
        </p:blipFill>
        <p:spPr>
          <a:xfrm>
            <a:off x="6601950" y="2121100"/>
            <a:ext cx="2291850" cy="1379197"/>
          </a:xfrm>
          <a:prstGeom prst="rect">
            <a:avLst/>
          </a:prstGeom>
          <a:noFill/>
          <a:ln>
            <a:noFill/>
          </a:ln>
        </p:spPr>
      </p:pic>
      <p:pic>
        <p:nvPicPr>
          <p:cNvPr id="160" name="Google Shape;160;p17"/>
          <p:cNvPicPr preferRelativeResize="0"/>
          <p:nvPr/>
        </p:nvPicPr>
        <p:blipFill>
          <a:blip r:embed="rId5">
            <a:alphaModFix/>
          </a:blip>
          <a:stretch>
            <a:fillRect/>
          </a:stretch>
        </p:blipFill>
        <p:spPr>
          <a:xfrm>
            <a:off x="6601950" y="263967"/>
            <a:ext cx="2291850" cy="18571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NPC Interactions</a:t>
            </a:r>
            <a:endParaRPr/>
          </a:p>
        </p:txBody>
      </p:sp>
      <p:sp>
        <p:nvSpPr>
          <p:cNvPr id="166" name="Google Shape;166;p18"/>
          <p:cNvSpPr txBox="1"/>
          <p:nvPr>
            <p:ph idx="1" type="body"/>
          </p:nvPr>
        </p:nvSpPr>
        <p:spPr>
          <a:xfrm>
            <a:off x="791550" y="1924500"/>
            <a:ext cx="48903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may have went overboard on NPC recording.</a:t>
            </a:r>
            <a:endParaRPr sz="1400"/>
          </a:p>
          <a:p>
            <a:pPr indent="-317500" lvl="0" marL="457200" rtl="0" algn="l">
              <a:spcBef>
                <a:spcPts val="0"/>
              </a:spcBef>
              <a:spcAft>
                <a:spcPts val="0"/>
              </a:spcAft>
              <a:buSzPts val="1400"/>
              <a:buChar char="●"/>
            </a:pPr>
            <a:r>
              <a:rPr lang="en" sz="1400"/>
              <a:t>Turnip lady dialogue tree </a:t>
            </a:r>
            <a:r>
              <a:rPr lang="en" sz="1400"/>
              <a:t>implemented, but no data being passed through to the FMOD for changing lines.</a:t>
            </a:r>
            <a:endParaRPr sz="1400"/>
          </a:p>
          <a:p>
            <a:pPr indent="-317500" lvl="0" marL="457200" rtl="0" algn="l">
              <a:spcBef>
                <a:spcPts val="0"/>
              </a:spcBef>
              <a:spcAft>
                <a:spcPts val="0"/>
              </a:spcAft>
              <a:buSzPts val="1400"/>
              <a:buChar char="●"/>
            </a:pPr>
            <a:r>
              <a:rPr lang="en" sz="1400"/>
              <a:t>Archer sounds were tied to the animation of the archer using area detection.</a:t>
            </a:r>
            <a:endParaRPr sz="1400"/>
          </a:p>
          <a:p>
            <a:pPr indent="-317500" lvl="0" marL="457200" rtl="0" algn="l">
              <a:spcBef>
                <a:spcPts val="0"/>
              </a:spcBef>
              <a:spcAft>
                <a:spcPts val="0"/>
              </a:spcAft>
              <a:buSzPts val="1400"/>
              <a:buChar char="●"/>
            </a:pPr>
            <a:r>
              <a:rPr lang="en" sz="1400"/>
              <a:t>Area detection used to trigger the village Alert when in sight range (horn and shout).</a:t>
            </a:r>
            <a:endParaRPr sz="1400"/>
          </a:p>
          <a:p>
            <a:pPr indent="-317500" lvl="0" marL="457200" rtl="0" algn="l">
              <a:spcBef>
                <a:spcPts val="0"/>
              </a:spcBef>
              <a:spcAft>
                <a:spcPts val="0"/>
              </a:spcAft>
              <a:buSzPts val="1400"/>
              <a:buChar char="●"/>
            </a:pPr>
            <a:r>
              <a:rPr lang="en" sz="1400">
                <a:highlight>
                  <a:schemeClr val="dk1"/>
                </a:highlight>
              </a:rPr>
              <a:t>Villager</a:t>
            </a:r>
            <a:r>
              <a:rPr lang="en" sz="1400">
                <a:highlight>
                  <a:schemeClr val="dk1"/>
                </a:highlight>
              </a:rPr>
              <a:t> Pain level </a:t>
            </a:r>
            <a:r>
              <a:rPr lang="en" sz="1400">
                <a:highlight>
                  <a:schemeClr val="dk1"/>
                </a:highlight>
              </a:rPr>
              <a:t>percentage</a:t>
            </a:r>
            <a:r>
              <a:rPr lang="en" sz="1400">
                <a:highlight>
                  <a:schemeClr val="dk1"/>
                </a:highlight>
              </a:rPr>
              <a:t> tied to audio phrases, 0% fighting calls, 100% screams with lots in between. Unimplemented in unity but done in FMOD.</a:t>
            </a:r>
            <a:endParaRPr sz="1400">
              <a:highlight>
                <a:schemeClr val="dk1"/>
              </a:highlight>
            </a:endParaRPr>
          </a:p>
        </p:txBody>
      </p:sp>
      <p:pic>
        <p:nvPicPr>
          <p:cNvPr id="167" name="Google Shape;167;p18"/>
          <p:cNvPicPr preferRelativeResize="0"/>
          <p:nvPr/>
        </p:nvPicPr>
        <p:blipFill>
          <a:blip r:embed="rId3">
            <a:alphaModFix/>
          </a:blip>
          <a:stretch>
            <a:fillRect/>
          </a:stretch>
        </p:blipFill>
        <p:spPr>
          <a:xfrm>
            <a:off x="5888732" y="699651"/>
            <a:ext cx="2869150" cy="1926949"/>
          </a:xfrm>
          <a:prstGeom prst="rect">
            <a:avLst/>
          </a:prstGeom>
          <a:noFill/>
          <a:ln>
            <a:noFill/>
          </a:ln>
        </p:spPr>
      </p:pic>
      <p:pic>
        <p:nvPicPr>
          <p:cNvPr id="168" name="Google Shape;168;p18"/>
          <p:cNvPicPr preferRelativeResize="0"/>
          <p:nvPr/>
        </p:nvPicPr>
        <p:blipFill>
          <a:blip r:embed="rId4">
            <a:alphaModFix/>
          </a:blip>
          <a:stretch>
            <a:fillRect/>
          </a:stretch>
        </p:blipFill>
        <p:spPr>
          <a:xfrm>
            <a:off x="5888724" y="2626595"/>
            <a:ext cx="2869148" cy="17459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Environmental</a:t>
            </a:r>
            <a:r>
              <a:rPr lang="en"/>
              <a:t> Sounds</a:t>
            </a:r>
            <a:endParaRPr/>
          </a:p>
        </p:txBody>
      </p:sp>
      <p:sp>
        <p:nvSpPr>
          <p:cNvPr id="174" name="Google Shape;174;p19"/>
          <p:cNvSpPr txBox="1"/>
          <p:nvPr>
            <p:ph idx="1" type="body"/>
          </p:nvPr>
        </p:nvSpPr>
        <p:spPr>
          <a:xfrm>
            <a:off x="420625" y="1800200"/>
            <a:ext cx="5138700" cy="2973000"/>
          </a:xfrm>
          <a:prstGeom prst="rect">
            <a:avLst/>
          </a:prstGeom>
        </p:spPr>
        <p:txBody>
          <a:bodyPr anchorCtr="0" anchor="t" bIns="91425" lIns="91425" spcFirstLastPara="1" rIns="91425" wrap="square" tIns="91425">
            <a:noAutofit/>
          </a:bodyPr>
          <a:lstStyle/>
          <a:p>
            <a:pPr indent="-318452" lvl="0" marL="457200" rtl="0" algn="l">
              <a:spcBef>
                <a:spcPts val="0"/>
              </a:spcBef>
              <a:spcAft>
                <a:spcPts val="0"/>
              </a:spcAft>
              <a:buSzPts val="1415"/>
              <a:buChar char="●"/>
            </a:pPr>
            <a:r>
              <a:rPr lang="en" sz="1415"/>
              <a:t>Objects can be set on fire, using</a:t>
            </a:r>
            <a:r>
              <a:rPr lang="en" sz="1415"/>
              <a:t> pure data to trigger burning and crackling sounds for the object.</a:t>
            </a:r>
            <a:endParaRPr sz="1415"/>
          </a:p>
          <a:p>
            <a:pPr indent="-318452" lvl="0" marL="457200" rtl="0" algn="l">
              <a:spcBef>
                <a:spcPts val="0"/>
              </a:spcBef>
              <a:spcAft>
                <a:spcPts val="0"/>
              </a:spcAft>
              <a:buSzPts val="1415"/>
              <a:buChar char="●"/>
            </a:pPr>
            <a:r>
              <a:rPr lang="en" sz="1415"/>
              <a:t>Buildings set on fire change the sound of church, circus and water fountain within village.</a:t>
            </a:r>
            <a:endParaRPr sz="1415"/>
          </a:p>
          <a:p>
            <a:pPr indent="-318452" lvl="0" marL="457200" rtl="0" algn="l">
              <a:spcBef>
                <a:spcPts val="0"/>
              </a:spcBef>
              <a:spcAft>
                <a:spcPts val="0"/>
              </a:spcAft>
              <a:buSzPts val="1415"/>
              <a:buChar char="●"/>
            </a:pPr>
            <a:r>
              <a:rPr lang="en" sz="1415"/>
              <a:t>Rain that is 3d events generated with the particle systems, layered with dripping file and noise. (40% chance of goblin)</a:t>
            </a:r>
            <a:endParaRPr sz="1415"/>
          </a:p>
          <a:p>
            <a:pPr indent="-318452" lvl="0" marL="457200" rtl="0" algn="l">
              <a:spcBef>
                <a:spcPts val="0"/>
              </a:spcBef>
              <a:spcAft>
                <a:spcPts val="0"/>
              </a:spcAft>
              <a:buSzPts val="1415"/>
              <a:buChar char="●"/>
            </a:pPr>
            <a:r>
              <a:rPr lang="en" sz="1415"/>
              <a:t>There is also bounding box areas uses to change the sound based on the area, this is done by passing a location parameter based on the area.</a:t>
            </a:r>
            <a:endParaRPr sz="1415"/>
          </a:p>
        </p:txBody>
      </p:sp>
      <p:pic>
        <p:nvPicPr>
          <p:cNvPr id="175" name="Google Shape;175;p19"/>
          <p:cNvPicPr preferRelativeResize="0"/>
          <p:nvPr/>
        </p:nvPicPr>
        <p:blipFill>
          <a:blip r:embed="rId3">
            <a:alphaModFix/>
          </a:blip>
          <a:stretch>
            <a:fillRect/>
          </a:stretch>
        </p:blipFill>
        <p:spPr>
          <a:xfrm>
            <a:off x="5678425" y="257188"/>
            <a:ext cx="3200375" cy="1543053"/>
          </a:xfrm>
          <a:prstGeom prst="rect">
            <a:avLst/>
          </a:prstGeom>
          <a:noFill/>
          <a:ln>
            <a:noFill/>
          </a:ln>
        </p:spPr>
      </p:pic>
      <p:pic>
        <p:nvPicPr>
          <p:cNvPr id="176" name="Google Shape;176;p19"/>
          <p:cNvPicPr preferRelativeResize="0"/>
          <p:nvPr/>
        </p:nvPicPr>
        <p:blipFill>
          <a:blip r:embed="rId4">
            <a:alphaModFix/>
          </a:blip>
          <a:stretch>
            <a:fillRect/>
          </a:stretch>
        </p:blipFill>
        <p:spPr>
          <a:xfrm>
            <a:off x="5678425" y="1800245"/>
            <a:ext cx="3200375" cy="1543034"/>
          </a:xfrm>
          <a:prstGeom prst="rect">
            <a:avLst/>
          </a:prstGeom>
          <a:noFill/>
          <a:ln>
            <a:noFill/>
          </a:ln>
        </p:spPr>
      </p:pic>
      <p:pic>
        <p:nvPicPr>
          <p:cNvPr id="177" name="Google Shape;177;p19"/>
          <p:cNvPicPr preferRelativeResize="0"/>
          <p:nvPr/>
        </p:nvPicPr>
        <p:blipFill>
          <a:blip r:embed="rId5">
            <a:alphaModFix/>
          </a:blip>
          <a:stretch>
            <a:fillRect/>
          </a:stretch>
        </p:blipFill>
        <p:spPr>
          <a:xfrm>
            <a:off x="5678427" y="3343279"/>
            <a:ext cx="3200359" cy="15430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idx="1" type="body"/>
          </p:nvPr>
        </p:nvSpPr>
        <p:spPr>
          <a:xfrm>
            <a:off x="383825" y="344050"/>
            <a:ext cx="5496600" cy="437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t>Birds</a:t>
            </a:r>
            <a:endParaRPr sz="1100"/>
          </a:p>
          <a:p>
            <a:pPr indent="-298450" lvl="0" marL="457200" rtl="0" algn="l">
              <a:spcBef>
                <a:spcPts val="1200"/>
              </a:spcBef>
              <a:spcAft>
                <a:spcPts val="0"/>
              </a:spcAft>
              <a:buSzPts val="1100"/>
              <a:buChar char="●"/>
            </a:pPr>
            <a:r>
              <a:rPr lang="en" sz="1100"/>
              <a:t>Birds sounds emitted from trees, using the on fire state to cause birds to scatter and increase the audio intensity to simulate rushing off.</a:t>
            </a:r>
            <a:endParaRPr sz="1100"/>
          </a:p>
          <a:p>
            <a:pPr indent="-298450" lvl="0" marL="457200" rtl="0" algn="l">
              <a:spcBef>
                <a:spcPts val="0"/>
              </a:spcBef>
              <a:spcAft>
                <a:spcPts val="0"/>
              </a:spcAft>
              <a:buSzPts val="1100"/>
              <a:buChar char="●"/>
            </a:pPr>
            <a:r>
              <a:rPr lang="en" sz="1100"/>
              <a:t>Birds </a:t>
            </a:r>
            <a:r>
              <a:rPr lang="en" sz="1100"/>
              <a:t>promoters develop</a:t>
            </a:r>
            <a:r>
              <a:rPr lang="en" sz="1100"/>
              <a:t> and change depending on the duration of the trees being set on fire. This was used with a </a:t>
            </a:r>
            <a:r>
              <a:rPr lang="en" sz="1100"/>
              <a:t>promoter</a:t>
            </a:r>
            <a:r>
              <a:rPr lang="en" sz="1100"/>
              <a:t> called </a:t>
            </a:r>
            <a:r>
              <a:rPr lang="en" sz="1100"/>
              <a:t>intensity, changing the method of the source.</a:t>
            </a:r>
            <a:endParaRPr sz="1100"/>
          </a:p>
          <a:p>
            <a:pPr indent="-298450" lvl="0" marL="457200" rtl="0" algn="l">
              <a:spcBef>
                <a:spcPts val="0"/>
              </a:spcBef>
              <a:spcAft>
                <a:spcPts val="0"/>
              </a:spcAft>
              <a:buSzPts val="1100"/>
              <a:buChar char="●"/>
            </a:pPr>
            <a:r>
              <a:rPr lang="en" sz="1100"/>
              <a:t>Reverb depending on the </a:t>
            </a:r>
            <a:r>
              <a:rPr lang="en" sz="1100"/>
              <a:t>distances</a:t>
            </a:r>
            <a:r>
              <a:rPr lang="en" sz="1100"/>
              <a:t> to the </a:t>
            </a:r>
            <a:r>
              <a:rPr lang="en" sz="1100"/>
              <a:t>player's</a:t>
            </a:r>
            <a:r>
              <a:rPr lang="en" sz="1100"/>
              <a:t> </a:t>
            </a:r>
            <a:r>
              <a:rPr lang="en" sz="1100"/>
              <a:t>character.</a:t>
            </a:r>
            <a:endParaRPr sz="1100"/>
          </a:p>
          <a:p>
            <a:pPr indent="0" lvl="0" marL="0" rtl="0" algn="l">
              <a:spcBef>
                <a:spcPts val="1200"/>
              </a:spcBef>
              <a:spcAft>
                <a:spcPts val="0"/>
              </a:spcAft>
              <a:buNone/>
            </a:pPr>
            <a:r>
              <a:rPr lang="en" sz="1100"/>
              <a:t>Mountains</a:t>
            </a:r>
            <a:endParaRPr sz="1100"/>
          </a:p>
          <a:p>
            <a:pPr indent="-298450" lvl="0" marL="457200" rtl="0" algn="l">
              <a:spcBef>
                <a:spcPts val="1200"/>
              </a:spcBef>
              <a:spcAft>
                <a:spcPts val="0"/>
              </a:spcAft>
              <a:buSzPts val="1100"/>
              <a:buChar char="●"/>
            </a:pPr>
            <a:r>
              <a:rPr lang="en" sz="1100"/>
              <a:t>A range of different types of rocks falling with a 20% chance of a defined impact sound to separate the linearity of it.</a:t>
            </a:r>
            <a:endParaRPr sz="1100"/>
          </a:p>
          <a:p>
            <a:pPr indent="-298450" lvl="0" marL="457200" rtl="0" algn="l">
              <a:spcBef>
                <a:spcPts val="0"/>
              </a:spcBef>
              <a:spcAft>
                <a:spcPts val="0"/>
              </a:spcAft>
              <a:buSzPts val="1100"/>
              <a:buChar char="●"/>
            </a:pPr>
            <a:r>
              <a:rPr lang="en" sz="1115"/>
              <a:t>Wind that changes depending on environment, using said bounding box areas generated using noise and modulation parameters.</a:t>
            </a:r>
            <a:endParaRPr sz="1115"/>
          </a:p>
          <a:p>
            <a:pPr indent="-299402" lvl="0" marL="457200" rtl="0" algn="l">
              <a:spcBef>
                <a:spcPts val="0"/>
              </a:spcBef>
              <a:spcAft>
                <a:spcPts val="0"/>
              </a:spcAft>
              <a:buSzPts val="1115"/>
              <a:buChar char="●"/>
            </a:pPr>
            <a:r>
              <a:rPr lang="en" sz="1115"/>
              <a:t>Loops with a fade in and out for smoothness.</a:t>
            </a:r>
            <a:endParaRPr sz="1115"/>
          </a:p>
          <a:p>
            <a:pPr indent="0" lvl="0" marL="0" rtl="0" algn="l">
              <a:spcBef>
                <a:spcPts val="1200"/>
              </a:spcBef>
              <a:spcAft>
                <a:spcPts val="0"/>
              </a:spcAft>
              <a:buNone/>
            </a:pPr>
            <a:r>
              <a:rPr lang="en" sz="1100"/>
              <a:t>Wind</a:t>
            </a:r>
            <a:endParaRPr sz="1100"/>
          </a:p>
          <a:p>
            <a:pPr indent="-299402" lvl="0" marL="457200" rtl="0" algn="l">
              <a:spcBef>
                <a:spcPts val="1200"/>
              </a:spcBef>
              <a:spcAft>
                <a:spcPts val="0"/>
              </a:spcAft>
              <a:buSzPts val="1115"/>
              <a:buChar char="●"/>
            </a:pPr>
            <a:r>
              <a:rPr lang="en" sz="1115"/>
              <a:t>Wind that changes depending on environment, using said bounding box areas generated using noise and modulation parameters.</a:t>
            </a:r>
            <a:endParaRPr sz="1100"/>
          </a:p>
          <a:p>
            <a:pPr indent="-298450" lvl="0" marL="457200" rtl="0" algn="l">
              <a:spcBef>
                <a:spcPts val="0"/>
              </a:spcBef>
              <a:spcAft>
                <a:spcPts val="0"/>
              </a:spcAft>
              <a:buSzPts val="1100"/>
              <a:buChar char="●"/>
            </a:pPr>
            <a:r>
              <a:rPr lang="en" sz="1100"/>
              <a:t>Two wind sound of different velocity created using synthesizers, which modulate over time.</a:t>
            </a:r>
            <a:endParaRPr sz="1100"/>
          </a:p>
          <a:p>
            <a:pPr indent="-298450" lvl="0" marL="457200" rtl="0" algn="l">
              <a:spcBef>
                <a:spcPts val="0"/>
              </a:spcBef>
              <a:spcAft>
                <a:spcPts val="0"/>
              </a:spcAft>
              <a:buSzPts val="1100"/>
              <a:buChar char="●"/>
            </a:pPr>
            <a:r>
              <a:rPr lang="en" sz="1100"/>
              <a:t>Transition regions to switch between the two different intensity, using a pitch shift to increase pitch, linked to dragons speed.</a:t>
            </a:r>
            <a:endParaRPr sz="1100"/>
          </a:p>
        </p:txBody>
      </p:sp>
      <p:pic>
        <p:nvPicPr>
          <p:cNvPr id="183" name="Google Shape;183;p20"/>
          <p:cNvPicPr preferRelativeResize="0"/>
          <p:nvPr/>
        </p:nvPicPr>
        <p:blipFill>
          <a:blip r:embed="rId3">
            <a:alphaModFix/>
          </a:blip>
          <a:stretch>
            <a:fillRect/>
          </a:stretch>
        </p:blipFill>
        <p:spPr>
          <a:xfrm>
            <a:off x="5880450" y="207875"/>
            <a:ext cx="3059550" cy="1826799"/>
          </a:xfrm>
          <a:prstGeom prst="rect">
            <a:avLst/>
          </a:prstGeom>
          <a:noFill/>
          <a:ln>
            <a:noFill/>
          </a:ln>
        </p:spPr>
      </p:pic>
      <p:pic>
        <p:nvPicPr>
          <p:cNvPr id="184" name="Google Shape;184;p20"/>
          <p:cNvPicPr preferRelativeResize="0"/>
          <p:nvPr/>
        </p:nvPicPr>
        <p:blipFill>
          <a:blip r:embed="rId4">
            <a:alphaModFix/>
          </a:blip>
          <a:stretch>
            <a:fillRect/>
          </a:stretch>
        </p:blipFill>
        <p:spPr>
          <a:xfrm>
            <a:off x="5880464" y="4142323"/>
            <a:ext cx="3059548" cy="787292"/>
          </a:xfrm>
          <a:prstGeom prst="rect">
            <a:avLst/>
          </a:prstGeom>
          <a:noFill/>
          <a:ln>
            <a:noFill/>
          </a:ln>
        </p:spPr>
      </p:pic>
      <p:pic>
        <p:nvPicPr>
          <p:cNvPr id="185" name="Google Shape;185;p20"/>
          <p:cNvPicPr preferRelativeResize="0"/>
          <p:nvPr/>
        </p:nvPicPr>
        <p:blipFill>
          <a:blip r:embed="rId5">
            <a:alphaModFix/>
          </a:blip>
          <a:stretch>
            <a:fillRect/>
          </a:stretch>
        </p:blipFill>
        <p:spPr>
          <a:xfrm>
            <a:off x="5880475" y="2034675"/>
            <a:ext cx="3059551" cy="2107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 Composition</a:t>
            </a:r>
            <a:endParaRPr/>
          </a:p>
        </p:txBody>
      </p:sp>
      <p:pic>
        <p:nvPicPr>
          <p:cNvPr id="191" name="Google Shape;191;p21"/>
          <p:cNvPicPr preferRelativeResize="0"/>
          <p:nvPr/>
        </p:nvPicPr>
        <p:blipFill>
          <a:blip r:embed="rId3">
            <a:alphaModFix/>
          </a:blip>
          <a:stretch>
            <a:fillRect/>
          </a:stretch>
        </p:blipFill>
        <p:spPr>
          <a:xfrm>
            <a:off x="586900" y="1690175"/>
            <a:ext cx="3283598" cy="2432550"/>
          </a:xfrm>
          <a:prstGeom prst="rect">
            <a:avLst/>
          </a:prstGeom>
          <a:noFill/>
          <a:ln>
            <a:noFill/>
          </a:ln>
        </p:spPr>
      </p:pic>
      <p:pic>
        <p:nvPicPr>
          <p:cNvPr id="192" name="Google Shape;192;p21"/>
          <p:cNvPicPr preferRelativeResize="0"/>
          <p:nvPr/>
        </p:nvPicPr>
        <p:blipFill rotWithShape="1">
          <a:blip r:embed="rId4">
            <a:alphaModFix/>
          </a:blip>
          <a:srcRect b="0" l="0" r="18400" t="0"/>
          <a:stretch/>
        </p:blipFill>
        <p:spPr>
          <a:xfrm>
            <a:off x="4259819" y="1690175"/>
            <a:ext cx="4375757" cy="243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